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62" r:id="rId9"/>
    <p:sldId id="280" r:id="rId10"/>
    <p:sldId id="264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82322" autoAdjust="0"/>
  </p:normalViewPr>
  <p:slideViewPr>
    <p:cSldViewPr snapToGrid="0">
      <p:cViewPr varScale="1">
        <p:scale>
          <a:sx n="51" d="100"/>
          <a:sy n="51" d="100"/>
        </p:scale>
        <p:origin x="12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05915-764F-402F-A474-05112F2134A4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82A03-3A6A-4160-9DE1-8FDA44FC9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9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my project I have 4D images (3D + time) of intestinal crypt</a:t>
            </a:r>
          </a:p>
          <a:p>
            <a:r>
              <a:rPr lang="en-US" dirty="0" smtClean="0"/>
              <a:t>Crypt is a kind of cavity in intestinal mucosa</a:t>
            </a:r>
          </a:p>
          <a:p>
            <a:r>
              <a:rPr lang="en-US" dirty="0" smtClean="0"/>
              <a:t>It is covered with cells which are actively dividing </a:t>
            </a:r>
          </a:p>
          <a:p>
            <a:r>
              <a:rPr lang="en-US" dirty="0" smtClean="0"/>
              <a:t>Pattern of this division might be liked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9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Dr. Wang we firstly considered to use SSM. However, as the background is plain-black, we can apply Flood Fill algorithm. We take black pixel in the border</a:t>
            </a:r>
            <a:r>
              <a:rPr lang="en-US" baseline="0" dirty="0" smtClean="0"/>
              <a:t> and expand until we hit not black. From this white and black mask we extract the border.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1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Daughters are always in the time</a:t>
            </a:r>
            <a:r>
              <a:rPr lang="en-US" baseline="0" dirty="0" smtClean="0"/>
              <a:t> frame following right after mother’s time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8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</a:t>
            </a:r>
            <a:r>
              <a:rPr lang="en-US" baseline="0" dirty="0" smtClean="0"/>
              <a:t>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38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ESTIMATES conditional </a:t>
            </a:r>
            <a:r>
              <a:rPr lang="en-US" dirty="0" err="1" smtClean="0"/>
              <a:t>prob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2A03-3A6A-4160-9DE1-8FDA44FC91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5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8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9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47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3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2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3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20158-8551-45C6-B43D-9159D95CE938}" type="datetimeFigureOut">
              <a:rPr lang="en-US" smtClean="0"/>
              <a:t>15-Jun-15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9510C-9FAF-497B-8321-A62441FF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6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.png"/><Relationship Id="rId5" Type="http://schemas.openxmlformats.org/officeDocument/2006/relationships/image" Target="../media/image600.png"/><Relationship Id="rId10" Type="http://schemas.openxmlformats.org/officeDocument/2006/relationships/image" Target="../media/image65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lood_fill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7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Mitosis Event Detection and Quantification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Student: Gerda Bortsova</a:t>
            </a:r>
          </a:p>
          <a:p>
            <a:r>
              <a:rPr lang="en-US" dirty="0" smtClean="0"/>
              <a:t>Supervisors: Dr. Lichao Wang, Dr. Carsten Marr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 </a:t>
            </a:r>
            <a:r>
              <a:rPr lang="en-US" dirty="0" smtClean="0"/>
              <a:t>template </a:t>
            </a:r>
            <a:r>
              <a:rPr lang="en-US" dirty="0" smtClean="0"/>
              <a:t>matching [8]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28104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algorithm:</a:t>
            </a:r>
          </a:p>
          <a:p>
            <a:pPr lvl="1"/>
            <a:r>
              <a:rPr lang="en-US" dirty="0" smtClean="0"/>
              <a:t>Choosing </a:t>
            </a:r>
            <a:r>
              <a:rPr lang="en-US" dirty="0" smtClean="0"/>
              <a:t>so-called template: image containing only the object</a:t>
            </a:r>
          </a:p>
          <a:p>
            <a:pPr lvl="1"/>
            <a:r>
              <a:rPr lang="en-US" dirty="0" smtClean="0"/>
              <a:t>At each point of target image calculate</a:t>
            </a:r>
            <a:r>
              <a:rPr lang="ru-RU" dirty="0" smtClean="0"/>
              <a:t> </a:t>
            </a:r>
            <a:r>
              <a:rPr lang="en-US" dirty="0" smtClean="0"/>
              <a:t>a similarity measure (I took </a:t>
            </a:r>
            <a:r>
              <a:rPr lang="en-US" dirty="0" smtClean="0"/>
              <a:t>correlation coefficient) </a:t>
            </a:r>
            <a:r>
              <a:rPr lang="en-US" dirty="0" smtClean="0"/>
              <a:t>of a local patch and the </a:t>
            </a:r>
            <a:r>
              <a:rPr lang="en-US" dirty="0" smtClean="0"/>
              <a:t>template</a:t>
            </a:r>
          </a:p>
          <a:p>
            <a:r>
              <a:rPr lang="en-US" dirty="0" smtClean="0"/>
              <a:t>Problems: </a:t>
            </a:r>
            <a:endParaRPr lang="en-US" dirty="0" smtClean="0"/>
          </a:p>
          <a:p>
            <a:pPr lvl="1"/>
            <a:r>
              <a:rPr lang="en-US" dirty="0" smtClean="0"/>
              <a:t>Cells </a:t>
            </a:r>
            <a:r>
              <a:rPr lang="en-US" dirty="0"/>
              <a:t>may have different sizes </a:t>
            </a:r>
            <a:r>
              <a:rPr lang="en-US" dirty="0" smtClean="0"/>
              <a:t>and </a:t>
            </a:r>
            <a:r>
              <a:rPr lang="en-US" dirty="0"/>
              <a:t>not exactly circular </a:t>
            </a:r>
            <a:r>
              <a:rPr lang="en-US" dirty="0" smtClean="0"/>
              <a:t>shape -&gt; search </a:t>
            </a:r>
            <a:r>
              <a:rPr lang="en-US" dirty="0"/>
              <a:t>only for a single template, but for it’s linear transformations</a:t>
            </a:r>
          </a:p>
          <a:p>
            <a:pPr lvl="1"/>
            <a:r>
              <a:rPr lang="en-US" dirty="0" smtClean="0"/>
              <a:t>Gives </a:t>
            </a:r>
            <a:r>
              <a:rPr lang="en-US" dirty="0"/>
              <a:t>false positives (and negatives) -&gt; use in combination with other features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9" t="1" b="11317"/>
          <a:stretch/>
        </p:blipFill>
        <p:spPr>
          <a:xfrm>
            <a:off x="9937072" y="3840832"/>
            <a:ext cx="1856112" cy="1560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2" b="10303"/>
          <a:stretch/>
        </p:blipFill>
        <p:spPr>
          <a:xfrm>
            <a:off x="7856872" y="3853023"/>
            <a:ext cx="1843920" cy="15484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07" y="1943468"/>
            <a:ext cx="973093" cy="78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4580" y="5530630"/>
            <a:ext cx="162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Mother cells detection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092478" y="5530631"/>
            <a:ext cx="154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Correlation coefficient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19198" y="3017761"/>
            <a:ext cx="181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Set of templates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82" y="1943468"/>
            <a:ext cx="781050" cy="7810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463" y="1619317"/>
            <a:ext cx="1269280" cy="12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 histogram </a:t>
            </a:r>
            <a:r>
              <a:rPr lang="en-US" dirty="0" smtClean="0"/>
              <a:t>of oriented </a:t>
            </a:r>
            <a:r>
              <a:rPr lang="en-US" dirty="0" smtClean="0"/>
              <a:t>gradients (</a:t>
            </a:r>
            <a:r>
              <a:rPr lang="en-US" dirty="0" smtClean="0"/>
              <a:t>HOG) [9]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algorithm:</a:t>
            </a:r>
          </a:p>
          <a:p>
            <a:pPr lvl="1"/>
            <a:r>
              <a:rPr lang="en-US" dirty="0" smtClean="0"/>
              <a:t>Compute gradient at each pixel of the patch</a:t>
            </a:r>
          </a:p>
          <a:p>
            <a:pPr lvl="1"/>
            <a:r>
              <a:rPr lang="en-US" dirty="0" smtClean="0"/>
              <a:t>Each gradient votes for a bin in orientation-based histogram</a:t>
            </a:r>
            <a:endParaRPr lang="en-US" dirty="0" smtClean="0"/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Not rotation-invariant</a:t>
            </a:r>
          </a:p>
          <a:p>
            <a:pPr lvl="1"/>
            <a:r>
              <a:rPr lang="en-US" dirty="0" smtClean="0"/>
              <a:t>Choose number of blocks: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9" t="24246" r="29052" b="13574"/>
          <a:stretch/>
        </p:blipFill>
        <p:spPr>
          <a:xfrm>
            <a:off x="591941" y="4443265"/>
            <a:ext cx="1623346" cy="1613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t="11622" r="27133" b="18064"/>
          <a:stretch/>
        </p:blipFill>
        <p:spPr>
          <a:xfrm>
            <a:off x="4404113" y="4443256"/>
            <a:ext cx="1604994" cy="1613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3" t="16445" r="37971" b="12040"/>
          <a:stretch/>
        </p:blipFill>
        <p:spPr>
          <a:xfrm>
            <a:off x="6164013" y="4443254"/>
            <a:ext cx="1591482" cy="1613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3" t="10202" r="33716" b="26121"/>
          <a:stretch/>
        </p:blipFill>
        <p:spPr>
          <a:xfrm>
            <a:off x="2370192" y="4443254"/>
            <a:ext cx="1715436" cy="1613262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1403614" y="6250377"/>
            <a:ext cx="9679642" cy="5646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Number </a:t>
            </a:r>
            <a:r>
              <a:rPr lang="en-US" dirty="0" smtClean="0"/>
              <a:t>of </a:t>
            </a:r>
            <a:r>
              <a:rPr lang="en-US" dirty="0" smtClean="0"/>
              <a:t>parameters, Descriptiveness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8" t="15314" r="27560" b="17005"/>
          <a:stretch/>
        </p:blipFill>
        <p:spPr>
          <a:xfrm>
            <a:off x="8073980" y="4443260"/>
            <a:ext cx="1652538" cy="16249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5" t="18970" r="32902" b="13474"/>
          <a:stretch/>
        </p:blipFill>
        <p:spPr>
          <a:xfrm>
            <a:off x="9881423" y="4443254"/>
            <a:ext cx="1662523" cy="161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7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 </a:t>
            </a:r>
            <a:r>
              <a:rPr lang="en-US" dirty="0"/>
              <a:t>SIFT (</a:t>
            </a:r>
            <a:r>
              <a:rPr lang="en-US" dirty="0" smtClean="0"/>
              <a:t>Scale-Invariant Feature Transform</a:t>
            </a:r>
            <a:r>
              <a:rPr lang="en-US" dirty="0" smtClean="0"/>
              <a:t>) [10]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algorithm:</a:t>
            </a:r>
          </a:p>
          <a:p>
            <a:pPr lvl="1"/>
            <a:r>
              <a:rPr lang="en-US" dirty="0" smtClean="0"/>
              <a:t>Finds </a:t>
            </a:r>
            <a:r>
              <a:rPr lang="en-US" dirty="0" smtClean="0"/>
              <a:t>interesting points (</a:t>
            </a:r>
            <a:r>
              <a:rPr lang="en-US" dirty="0" err="1" smtClean="0"/>
              <a:t>keypoints</a:t>
            </a:r>
            <a:r>
              <a:rPr lang="en-US" dirty="0" smtClean="0"/>
              <a:t>) in both source and target images</a:t>
            </a:r>
          </a:p>
          <a:p>
            <a:pPr lvl="1"/>
            <a:r>
              <a:rPr lang="en-US" dirty="0" smtClean="0"/>
              <a:t>Finds closest points on the target image to points on the source by comparing their </a:t>
            </a:r>
            <a:r>
              <a:rPr lang="en-US" dirty="0" smtClean="0"/>
              <a:t>HOGs</a:t>
            </a:r>
            <a:endParaRPr lang="en-US" dirty="0" smtClean="0"/>
          </a:p>
          <a:p>
            <a:r>
              <a:rPr lang="en-US" dirty="0" smtClean="0"/>
              <a:t>Problems: is not suitable for this task, as cell is a homogeneous object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70993"/>
            <a:ext cx="2514600" cy="173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041410"/>
            <a:ext cx="2514600" cy="1733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076185"/>
            <a:ext cx="2514600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070993"/>
            <a:ext cx="2514600" cy="1733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500" y="5927619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(Trying to find template on the image it was taken from.)</a:t>
            </a:r>
            <a:endParaRPr lang="en-US" dirty="0"/>
          </a:p>
        </p:txBody>
      </p:sp>
      <p:sp>
        <p:nvSpPr>
          <p:cNvPr id="9" name="Up Arrow 8"/>
          <p:cNvSpPr/>
          <p:nvPr/>
        </p:nvSpPr>
        <p:spPr>
          <a:xfrm>
            <a:off x="2496064" y="5308986"/>
            <a:ext cx="370703" cy="6186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2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classifier to learn unary potentials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discriminative features: template matching, HOG, color-based features</a:t>
            </a:r>
            <a:endParaRPr lang="en-US" dirty="0" smtClean="0"/>
          </a:p>
          <a:p>
            <a:r>
              <a:rPr lang="en-US" dirty="0" smtClean="0"/>
              <a:t>Train </a:t>
            </a:r>
            <a:r>
              <a:rPr lang="en-US" dirty="0" smtClean="0"/>
              <a:t>two random forest [11] classifiers: for mothers and for daughters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69189" r="61153" b="17391"/>
          <a:stretch/>
        </p:blipFill>
        <p:spPr>
          <a:xfrm>
            <a:off x="1190913" y="5083915"/>
            <a:ext cx="984301" cy="98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 t="67365" r="57190" b="13519"/>
          <a:stretch/>
        </p:blipFill>
        <p:spPr>
          <a:xfrm>
            <a:off x="5621647" y="4884950"/>
            <a:ext cx="1581395" cy="1402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0" t="69419" r="61483" b="17396"/>
          <a:stretch/>
        </p:blipFill>
        <p:spPr>
          <a:xfrm>
            <a:off x="2379321" y="5101183"/>
            <a:ext cx="962716" cy="96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8" t="67374" r="57431" b="13171"/>
          <a:stretch/>
        </p:blipFill>
        <p:spPr>
          <a:xfrm>
            <a:off x="3837669" y="4884950"/>
            <a:ext cx="1538838" cy="1426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060494" y="4664383"/>
                <a:ext cx="1747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494" y="4664383"/>
                <a:ext cx="1747445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621647" y="4422322"/>
                <a:ext cx="763926" cy="412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47" y="4422322"/>
                <a:ext cx="763926" cy="412870"/>
              </a:xfrm>
              <a:prstGeom prst="rect">
                <a:avLst/>
              </a:prstGeom>
              <a:blipFill rotWithShape="0">
                <a:blip r:embed="rId8"/>
                <a:stretch>
                  <a:fillRect r="-11825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2794905" y="5494844"/>
            <a:ext cx="460717" cy="450651"/>
            <a:chOff x="2977785" y="3718663"/>
            <a:chExt cx="460717" cy="450651"/>
          </a:xfrm>
        </p:grpSpPr>
        <p:sp>
          <p:nvSpPr>
            <p:cNvPr id="15" name="Oval 14"/>
            <p:cNvSpPr/>
            <p:nvPr/>
          </p:nvSpPr>
          <p:spPr>
            <a:xfrm>
              <a:off x="2977785" y="3718663"/>
              <a:ext cx="131548" cy="1315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047927" y="3799982"/>
                  <a:ext cx="3905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927" y="3799982"/>
                  <a:ext cx="39057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7608435" y="4172210"/>
            <a:ext cx="4142063" cy="2121792"/>
            <a:chOff x="7791315" y="2517949"/>
            <a:chExt cx="4142063" cy="2121792"/>
          </a:xfrm>
        </p:grpSpPr>
        <p:grpSp>
          <p:nvGrpSpPr>
            <p:cNvPr id="12" name="Group 11"/>
            <p:cNvGrpSpPr/>
            <p:nvPr/>
          </p:nvGrpSpPr>
          <p:grpSpPr>
            <a:xfrm>
              <a:off x="7791315" y="3230339"/>
              <a:ext cx="1581395" cy="1402080"/>
              <a:chOff x="8129159" y="3177070"/>
              <a:chExt cx="1581395" cy="140208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6" t="67365" r="57190" b="13519"/>
              <a:stretch/>
            </p:blipFill>
            <p:spPr>
              <a:xfrm>
                <a:off x="8129159" y="3177070"/>
                <a:ext cx="1581395" cy="140208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8889588" y="3610401"/>
                    <a:ext cx="497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9588" y="3610401"/>
                    <a:ext cx="497187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755706" y="3242444"/>
                    <a:ext cx="497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99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9999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9999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>
                      <a:solidFill>
                        <a:srgbClr val="FF9999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5706" y="3242444"/>
                    <a:ext cx="497187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val 15"/>
              <p:cNvSpPr/>
              <p:nvPr/>
            </p:nvSpPr>
            <p:spPr>
              <a:xfrm>
                <a:off x="9141237" y="3480228"/>
                <a:ext cx="131548" cy="1315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175198" y="3615165"/>
                <a:ext cx="131548" cy="131548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450767" y="3237661"/>
              <a:ext cx="1581395" cy="1402080"/>
              <a:chOff x="9402528" y="3103445"/>
              <a:chExt cx="1581395" cy="140208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6" t="67365" r="57190" b="13519"/>
              <a:stretch/>
            </p:blipFill>
            <p:spPr>
              <a:xfrm>
                <a:off x="9402528" y="3103445"/>
                <a:ext cx="1581395" cy="140208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0119512" y="3562047"/>
                    <a:ext cx="497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99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9999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9999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>
                      <a:solidFill>
                        <a:srgbClr val="FF9999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19512" y="3562047"/>
                    <a:ext cx="497187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9714119" y="3746713"/>
                    <a:ext cx="497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4119" y="3746713"/>
                    <a:ext cx="497187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Oval 22"/>
              <p:cNvSpPr/>
              <p:nvPr/>
            </p:nvSpPr>
            <p:spPr>
              <a:xfrm>
                <a:off x="10393388" y="3544627"/>
                <a:ext cx="131548" cy="1315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742824" y="3730904"/>
                <a:ext cx="131548" cy="131548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8214032" y="2517949"/>
              <a:ext cx="2317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Ambiguity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179615" y="3184272"/>
              <a:ext cx="753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solidFill>
                    <a:srgbClr val="C00000"/>
                  </a:solidFill>
                </a:rPr>
                <a:t>?</a:t>
              </a:r>
              <a:endParaRPr lang="en-US" sz="7200" b="1" dirty="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1050549" y="4699934"/>
                <a:ext cx="1337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49" y="4699934"/>
                <a:ext cx="133701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3938581" y="4441450"/>
                <a:ext cx="1337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1" y="4441450"/>
                <a:ext cx="1337014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52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joint likelihood: Bayes 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Employ 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336877" y="3179934"/>
                <a:ext cx="4797211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877" y="3179934"/>
                <a:ext cx="4797211" cy="578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00450" y="3187119"/>
                <a:ext cx="3011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50" y="3187119"/>
                <a:ext cx="301127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5" idx="0"/>
          </p:cNvCxnSpPr>
          <p:nvPr/>
        </p:nvCxnSpPr>
        <p:spPr>
          <a:xfrm flipH="1">
            <a:off x="2306087" y="2656703"/>
            <a:ext cx="3412473" cy="5304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0"/>
          </p:cNvCxnSpPr>
          <p:nvPr/>
        </p:nvCxnSpPr>
        <p:spPr>
          <a:xfrm>
            <a:off x="8302752" y="2656703"/>
            <a:ext cx="1432731" cy="5232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912198" y="3187119"/>
                <a:ext cx="3045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198" y="3187119"/>
                <a:ext cx="304551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6419146" y="2656703"/>
            <a:ext cx="538566" cy="5304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0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joint likelihood: Bayes </a:t>
            </a:r>
            <a:r>
              <a:rPr lang="en-US" dirty="0" smtClean="0"/>
              <a:t>II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34344" cy="4351338"/>
              </a:xfrm>
            </p:spPr>
            <p:txBody>
              <a:bodyPr/>
              <a:lstStyle/>
              <a:p>
                <a:r>
                  <a:rPr lang="en-US" dirty="0" smtClean="0"/>
                  <a:t>A more feasible variant: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Drawbacks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probability </a:t>
                </a:r>
                <a:r>
                  <a:rPr lang="en-US" dirty="0"/>
                  <a:t>estimates could be </a:t>
                </a:r>
                <a:r>
                  <a:rPr lang="en-US" dirty="0" smtClean="0"/>
                  <a:t>inaccurate</a:t>
                </a:r>
              </a:p>
              <a:p>
                <a:pPr lvl="1"/>
                <a:r>
                  <a:rPr lang="en-US" dirty="0" smtClean="0"/>
                  <a:t>restricted in number of </a:t>
                </a:r>
                <a:r>
                  <a:rPr lang="en-US" dirty="0" smtClean="0"/>
                  <a:t>potentials </a:t>
                </a:r>
                <a:r>
                  <a:rPr lang="en-US" dirty="0" smtClean="0"/>
                  <a:t>to incorporate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34344" cy="4351338"/>
              </a:xfrm>
              <a:blipFill rotWithShape="0">
                <a:blip r:embed="rId2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54216" y="3222803"/>
                <a:ext cx="311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216" y="3222803"/>
                <a:ext cx="311489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09846" y="3211902"/>
                <a:ext cx="3011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46" y="3211902"/>
                <a:ext cx="301127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17235" y="3156437"/>
                <a:ext cx="2872838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35" y="3156437"/>
                <a:ext cx="2872838" cy="5786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5" idx="0"/>
          </p:cNvCxnSpPr>
          <p:nvPr/>
        </p:nvCxnSpPr>
        <p:spPr>
          <a:xfrm flipH="1">
            <a:off x="2515483" y="2614095"/>
            <a:ext cx="3338171" cy="5978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6" idx="0"/>
          </p:cNvCxnSpPr>
          <p:nvPr/>
        </p:nvCxnSpPr>
        <p:spPr>
          <a:xfrm flipH="1">
            <a:off x="5853654" y="2614095"/>
            <a:ext cx="1315392" cy="5423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0"/>
          </p:cNvCxnSpPr>
          <p:nvPr/>
        </p:nvCxnSpPr>
        <p:spPr>
          <a:xfrm>
            <a:off x="8726492" y="2614095"/>
            <a:ext cx="585170" cy="6087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7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Random Field (CRF) </a:t>
            </a:r>
            <a:r>
              <a:rPr lang="en-US" dirty="0" smtClean="0"/>
              <a:t>formulation [12, 13]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26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268"/>
                <a:ext cx="105156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/>
          <p:cNvGrpSpPr/>
          <p:nvPr/>
        </p:nvGrpSpPr>
        <p:grpSpPr>
          <a:xfrm>
            <a:off x="7513077" y="1500874"/>
            <a:ext cx="3476881" cy="3043410"/>
            <a:chOff x="3068077" y="1437374"/>
            <a:chExt cx="3476881" cy="3043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/>
                <p:cNvSpPr/>
                <p:nvPr/>
              </p:nvSpPr>
              <p:spPr>
                <a:xfrm>
                  <a:off x="3068077" y="3386948"/>
                  <a:ext cx="506627" cy="506627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077" y="3386948"/>
                  <a:ext cx="506627" cy="50662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4506613" y="2645541"/>
                  <a:ext cx="506627" cy="506627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613" y="2645541"/>
                  <a:ext cx="506627" cy="506627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6038331" y="3386948"/>
                  <a:ext cx="506627" cy="506627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8331" y="3386948"/>
                  <a:ext cx="506627" cy="50662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1176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4506613" y="1437374"/>
                  <a:ext cx="506627" cy="506627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613" y="1437374"/>
                  <a:ext cx="506627" cy="50662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5" idx="0"/>
              <a:endCxn id="7" idx="4"/>
            </p:cNvCxnSpPr>
            <p:nvPr/>
          </p:nvCxnSpPr>
          <p:spPr>
            <a:xfrm flipV="1">
              <a:off x="4759927" y="1944001"/>
              <a:ext cx="0" cy="7015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4" idx="6"/>
              <a:endCxn id="6" idx="2"/>
            </p:cNvCxnSpPr>
            <p:nvPr/>
          </p:nvCxnSpPr>
          <p:spPr>
            <a:xfrm>
              <a:off x="3574704" y="3640262"/>
              <a:ext cx="24636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2"/>
              <a:endCxn id="4" idx="7"/>
            </p:cNvCxnSpPr>
            <p:nvPr/>
          </p:nvCxnSpPr>
          <p:spPr>
            <a:xfrm flipH="1">
              <a:off x="3500510" y="2898855"/>
              <a:ext cx="1006103" cy="5622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" idx="1"/>
              <a:endCxn id="5" idx="6"/>
            </p:cNvCxnSpPr>
            <p:nvPr/>
          </p:nvCxnSpPr>
          <p:spPr>
            <a:xfrm flipH="1" flipV="1">
              <a:off x="5013240" y="2898855"/>
              <a:ext cx="1099285" cy="5622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" idx="5"/>
              <a:endCxn id="6" idx="0"/>
            </p:cNvCxnSpPr>
            <p:nvPr/>
          </p:nvCxnSpPr>
          <p:spPr>
            <a:xfrm>
              <a:off x="4939046" y="1869807"/>
              <a:ext cx="1352599" cy="1517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4531326" y="2064014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1326" y="2064014"/>
                  <a:ext cx="457200" cy="45720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5195" r="-25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/>
            <p:cNvCxnSpPr>
              <a:stCxn id="7" idx="3"/>
              <a:endCxn id="4" idx="0"/>
            </p:cNvCxnSpPr>
            <p:nvPr/>
          </p:nvCxnSpPr>
          <p:spPr>
            <a:xfrm flipH="1">
              <a:off x="3321391" y="1869807"/>
              <a:ext cx="1259416" cy="1517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738226" y="2963130"/>
                  <a:ext cx="586774" cy="4572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226" y="2963130"/>
                  <a:ext cx="586774" cy="4572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7071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3739473" y="2367461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473" y="2367461"/>
                  <a:ext cx="457200" cy="4572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5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5323179" y="2367461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179" y="2367461"/>
                  <a:ext cx="457200" cy="4572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6494" r="-12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5194853" y="2954461"/>
                  <a:ext cx="586774" cy="4572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853" y="2954461"/>
                  <a:ext cx="586774" cy="45720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7071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4363514" y="3436375"/>
                  <a:ext cx="783409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3514" y="3436375"/>
                  <a:ext cx="783409" cy="4572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4454657" y="4023584"/>
                  <a:ext cx="586774" cy="4572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657" y="4023584"/>
                  <a:ext cx="586774" cy="45720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0204"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Connector 75"/>
            <p:cNvCxnSpPr>
              <a:stCxn id="4" idx="5"/>
              <a:endCxn id="74" idx="1"/>
            </p:cNvCxnSpPr>
            <p:nvPr/>
          </p:nvCxnSpPr>
          <p:spPr>
            <a:xfrm>
              <a:off x="3500510" y="3819381"/>
              <a:ext cx="954147" cy="4328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" idx="3"/>
              <a:endCxn id="74" idx="3"/>
            </p:cNvCxnSpPr>
            <p:nvPr/>
          </p:nvCxnSpPr>
          <p:spPr>
            <a:xfrm flipH="1">
              <a:off x="5041431" y="3819381"/>
              <a:ext cx="1071094" cy="4328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5" idx="4"/>
              <a:endCxn id="73" idx="0"/>
            </p:cNvCxnSpPr>
            <p:nvPr/>
          </p:nvCxnSpPr>
          <p:spPr>
            <a:xfrm flipH="1">
              <a:off x="4755219" y="3152168"/>
              <a:ext cx="4708" cy="2842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0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formulation: potentials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Unary potentials: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dirty="0" smtClean="0"/>
                  <a:t>Binary potentials:</a:t>
                </a: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Ternary potential: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dirty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7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formulation: </a:t>
            </a:r>
            <a:r>
              <a:rPr lang="en-US" dirty="0" smtClean="0"/>
              <a:t>learn weights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In some works weights are chosen empirically. </a:t>
                </a:r>
                <a:r>
                  <a:rPr lang="en-US" dirty="0" smtClean="0"/>
                  <a:t>[14, 15]</a:t>
                </a:r>
                <a:endParaRPr lang="en-US" dirty="0" smtClean="0"/>
              </a:p>
              <a:p>
                <a:r>
                  <a:rPr lang="en-US" dirty="0" smtClean="0"/>
                  <a:t>Disadvantages:</a:t>
                </a:r>
              </a:p>
              <a:p>
                <a:pPr lvl="1"/>
                <a:r>
                  <a:rPr lang="en-US" dirty="0" smtClean="0"/>
                  <a:t>Requires time to tune</a:t>
                </a:r>
              </a:p>
              <a:p>
                <a:pPr lvl="1"/>
                <a:r>
                  <a:rPr lang="en-US" dirty="0" smtClean="0"/>
                  <a:t>May be inaccurate</a:t>
                </a:r>
              </a:p>
              <a:p>
                <a:r>
                  <a:rPr lang="en-US" dirty="0" smtClean="0"/>
                  <a:t>Better option: learn weights by maximizing </a:t>
                </a:r>
                <a:r>
                  <a:rPr lang="en-US" dirty="0" smtClean="0"/>
                  <a:t>likelihood [16]: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</m:fun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 - labels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err="1" smtClean="0"/>
                  <a:t>th</a:t>
                </a:r>
                <a:r>
                  <a:rPr lang="en-US" dirty="0" smtClean="0"/>
                  <a:t>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schedule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393466"/>
              </p:ext>
            </p:extLst>
          </p:nvPr>
        </p:nvGraphicFramePr>
        <p:xfrm>
          <a:off x="838200" y="1824800"/>
          <a:ext cx="10515600" cy="32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52641"/>
                <a:gridCol w="11629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The 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Feature </a:t>
                      </a:r>
                      <a:r>
                        <a:rPr lang="en-US" dirty="0" smtClean="0"/>
                        <a:t>extraction</a:t>
                      </a:r>
                      <a:r>
                        <a:rPr lang="en-US" baseline="0" dirty="0" smtClean="0"/>
                        <a:t> implementation and testing.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22.06-10.07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Preparation</a:t>
                      </a:r>
                      <a:r>
                        <a:rPr lang="en-US" baseline="0" dirty="0" smtClean="0"/>
                        <a:t> of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data for </a:t>
                      </a:r>
                      <a:r>
                        <a:rPr lang="en-US" dirty="0" smtClean="0"/>
                        <a:t>classifiers to learn unary potentials.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Training classifiers.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Mitosis event detection with </a:t>
                      </a:r>
                      <a:r>
                        <a:rPr lang="en-US" dirty="0" smtClean="0"/>
                        <a:t>Bayes</a:t>
                      </a:r>
                      <a:r>
                        <a:rPr lang="en-US" baseline="0" dirty="0" smtClean="0"/>
                        <a:t> and performance assessment</a:t>
                      </a:r>
                      <a:r>
                        <a:rPr lang="en-US" dirty="0" smtClean="0"/>
                        <a:t>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</a:t>
                      </a:r>
                      <a:r>
                        <a:rPr lang="en-US" dirty="0" smtClean="0"/>
                        <a:t>weeks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Preparation of data for mitosis event (joint) detection</a:t>
                      </a:r>
                      <a:r>
                        <a:rPr lang="en-US" baseline="0" dirty="0" smtClean="0"/>
                        <a:t> with CRF.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Mitosis event detection with </a:t>
                      </a:r>
                      <a:r>
                        <a:rPr lang="en-US" dirty="0" smtClean="0"/>
                        <a:t>CRF, performance assessment</a:t>
                      </a:r>
                      <a:r>
                        <a:rPr lang="en-US" baseline="0" dirty="0" smtClean="0"/>
                        <a:t> and comparison with Bayes.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weeks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Writing</a:t>
                      </a:r>
                      <a:r>
                        <a:rPr lang="en-US" baseline="0" dirty="0" smtClean="0"/>
                        <a:t> final report and preparing final presentation.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7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problem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7333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data: 4D (3D + time) images of intestinal crypt</a:t>
            </a:r>
          </a:p>
          <a:p>
            <a:r>
              <a:rPr lang="en-US" dirty="0" smtClean="0"/>
              <a:t>Crypt is an invagination into mucosa of </a:t>
            </a:r>
            <a:r>
              <a:rPr lang="en-US" dirty="0" smtClean="0"/>
              <a:t>intestine [1]</a:t>
            </a:r>
            <a:endParaRPr lang="en-US" dirty="0" smtClean="0"/>
          </a:p>
          <a:p>
            <a:r>
              <a:rPr lang="en-US" dirty="0" smtClean="0"/>
              <a:t>Where cells </a:t>
            </a:r>
            <a:r>
              <a:rPr lang="en-US" dirty="0" smtClean="0"/>
              <a:t>are actively proliferating to facilitate renewal of intestinal </a:t>
            </a:r>
            <a:r>
              <a:rPr lang="en-US" dirty="0" smtClean="0"/>
              <a:t>epithelium [3]</a:t>
            </a:r>
            <a:endParaRPr lang="en-US" dirty="0" smtClean="0"/>
          </a:p>
          <a:p>
            <a:r>
              <a:rPr lang="en-US" dirty="0" smtClean="0"/>
              <a:t>Patterns of cell division </a:t>
            </a:r>
            <a:r>
              <a:rPr lang="en-US" b="1" dirty="0" smtClean="0"/>
              <a:t>may be linked to diabetes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8" b="19746"/>
          <a:stretch/>
        </p:blipFill>
        <p:spPr>
          <a:xfrm>
            <a:off x="6590273" y="1372223"/>
            <a:ext cx="1975293" cy="1715752"/>
          </a:xfrm>
          <a:prstGeom prst="rect">
            <a:avLst/>
          </a:prstGeom>
        </p:spPr>
      </p:pic>
      <p:pic>
        <p:nvPicPr>
          <p:cNvPr id="5" name="Picture 4" descr="http://www.nature.com/nrg/journal/v7/n5/images/nrg1840-f1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0"/>
          <a:stretch/>
        </p:blipFill>
        <p:spPr bwMode="auto">
          <a:xfrm>
            <a:off x="9142125" y="1372223"/>
            <a:ext cx="1693600" cy="33646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/>
          <p:cNvSpPr txBox="1"/>
          <p:nvPr/>
        </p:nvSpPr>
        <p:spPr>
          <a:xfrm>
            <a:off x="9136039" y="4588967"/>
            <a:ext cx="1958466" cy="970026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 of epithelial cell types in the mammalian small intestine. </a:t>
            </a:r>
            <a:r>
              <a:rPr lang="en-US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9" b="11779"/>
          <a:stretch/>
        </p:blipFill>
        <p:spPr>
          <a:xfrm>
            <a:off x="6590273" y="3259833"/>
            <a:ext cx="1975293" cy="16857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46913" y="4995111"/>
            <a:ext cx="230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data: central slices.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9581" y="5813089"/>
            <a:ext cx="11152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[1] </a:t>
            </a:r>
            <a:r>
              <a:rPr lang="en-US" b="1" dirty="0" smtClean="0"/>
              <a:t>Barker et al. </a:t>
            </a:r>
            <a:r>
              <a:rPr lang="en-US" b="1" dirty="0"/>
              <a:t>2008. </a:t>
            </a:r>
            <a:r>
              <a:rPr lang="en-US" dirty="0"/>
              <a:t>The intestinal stem cell. </a:t>
            </a:r>
            <a:r>
              <a:rPr lang="en-US" i="1" dirty="0"/>
              <a:t>Genes &amp; Dev.  </a:t>
            </a:r>
            <a:r>
              <a:rPr lang="en-US" b="1" dirty="0" smtClean="0"/>
              <a:t>[</a:t>
            </a:r>
            <a:r>
              <a:rPr lang="en-US" b="1" dirty="0"/>
              <a:t>2] </a:t>
            </a:r>
            <a:r>
              <a:rPr lang="en-US" b="1" dirty="0" err="1" smtClean="0"/>
              <a:t>Crosnier</a:t>
            </a:r>
            <a:r>
              <a:rPr lang="en-US" b="1" dirty="0"/>
              <a:t> </a:t>
            </a:r>
            <a:r>
              <a:rPr lang="en-US" b="1" dirty="0" smtClean="0"/>
              <a:t>et at. </a:t>
            </a:r>
            <a:r>
              <a:rPr lang="en-US" b="1" dirty="0"/>
              <a:t>2006. </a:t>
            </a:r>
            <a:r>
              <a:rPr lang="en-US" dirty="0"/>
              <a:t>Organizing cell renewal in the intestine: stem cells, signals and combinatorial control. </a:t>
            </a:r>
            <a:r>
              <a:rPr lang="en-US" i="1" dirty="0"/>
              <a:t>Nature Reviews </a:t>
            </a:r>
            <a:r>
              <a:rPr lang="en-US" i="1" dirty="0" smtClean="0"/>
              <a:t>Genetics.</a:t>
            </a:r>
            <a:r>
              <a:rPr lang="en-US" dirty="0" smtClean="0"/>
              <a:t> </a:t>
            </a:r>
            <a:r>
              <a:rPr lang="en-US" b="1" dirty="0" smtClean="0"/>
              <a:t>[3] Yeung et al. </a:t>
            </a:r>
            <a:r>
              <a:rPr lang="en-US" b="1" dirty="0"/>
              <a:t>2011. </a:t>
            </a:r>
            <a:r>
              <a:rPr lang="en-US" dirty="0"/>
              <a:t>Regulation of self-renewal and differentiation by the intestinal stem cell niche. </a:t>
            </a:r>
            <a:r>
              <a:rPr lang="en-US" i="1" dirty="0"/>
              <a:t>Cellular and Molecular Life Sciences</a:t>
            </a:r>
            <a:r>
              <a:rPr lang="en-US" i="1" dirty="0" smtClean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481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[1] Barker, N., van de </a:t>
            </a:r>
            <a:r>
              <a:rPr lang="en-US" dirty="0" err="1"/>
              <a:t>Wetering</a:t>
            </a:r>
            <a:r>
              <a:rPr lang="en-US" dirty="0"/>
              <a:t>, M., and </a:t>
            </a:r>
            <a:r>
              <a:rPr lang="en-US" dirty="0" err="1"/>
              <a:t>Clevers</a:t>
            </a:r>
            <a:r>
              <a:rPr lang="en-US" dirty="0"/>
              <a:t>, H. 2008. The intestinal stem cell. Genes &amp; Dev. 22:1856-1864.</a:t>
            </a:r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 err="1"/>
              <a:t>Crosnier</a:t>
            </a:r>
            <a:r>
              <a:rPr lang="en-US" dirty="0"/>
              <a:t>, C., </a:t>
            </a:r>
            <a:r>
              <a:rPr lang="en-US" dirty="0" err="1"/>
              <a:t>Stamataki</a:t>
            </a:r>
            <a:r>
              <a:rPr lang="en-US" dirty="0"/>
              <a:t>, D., Lewis, J. 2006. Organizing cell renewal in the intestine: stem cells, signals and combinatorial control. Nature Reviews Genetics. 7(5):349-359.</a:t>
            </a:r>
          </a:p>
          <a:p>
            <a:pPr marL="0" indent="0">
              <a:buNone/>
            </a:pPr>
            <a:r>
              <a:rPr lang="en-US" dirty="0"/>
              <a:t>[3] Yeung, T.M., Chia, L.A., </a:t>
            </a:r>
            <a:r>
              <a:rPr lang="en-US" dirty="0" err="1"/>
              <a:t>Kosinski</a:t>
            </a:r>
            <a:r>
              <a:rPr lang="en-US" dirty="0"/>
              <a:t>, C.M., </a:t>
            </a:r>
            <a:r>
              <a:rPr lang="en-US" dirty="0" err="1"/>
              <a:t>Kuo</a:t>
            </a:r>
            <a:r>
              <a:rPr lang="en-US" dirty="0"/>
              <a:t>, C.J. 2011. Regulation of self-renewal and differentiation by the intestinal stem cell niche. Cellular and Molecular Life Sciences. Vol. 68, no. 15, pp. 2513–2523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[4] </a:t>
            </a:r>
            <a:r>
              <a:rPr lang="en-US" dirty="0" err="1" smtClean="0"/>
              <a:t>Cootes</a:t>
            </a:r>
            <a:r>
              <a:rPr lang="en-US" dirty="0" smtClean="0"/>
              <a:t>, T.F., Taylor, C. J. 2000. Statistical Models of Appearance for Computer Vision. </a:t>
            </a:r>
          </a:p>
          <a:p>
            <a:pPr marL="0" indent="0">
              <a:buNone/>
            </a:pPr>
            <a:r>
              <a:rPr lang="en-US" dirty="0" smtClean="0"/>
              <a:t>[5] Flood fill Wikipedia: https://en.wikipedia.org/wiki/Flood_fill</a:t>
            </a:r>
          </a:p>
          <a:p>
            <a:pPr marL="0" indent="0">
              <a:buNone/>
            </a:pPr>
            <a:r>
              <a:rPr lang="en-US" dirty="0" smtClean="0"/>
              <a:t>[6] Suzuki, S. (1985). Topological structural analysis of digitized binary images by border following. Computer Vision, Graphics, and Image Processing, 30(1), 32-46.</a:t>
            </a:r>
          </a:p>
          <a:p>
            <a:pPr marL="0" indent="0">
              <a:buNone/>
            </a:pPr>
            <a:r>
              <a:rPr lang="en-US" dirty="0" smtClean="0"/>
              <a:t>[7</a:t>
            </a:r>
            <a:r>
              <a:rPr lang="en-US" dirty="0"/>
              <a:t>] Judd, Kenneth L. (1998). Numerical Methods in Economics. MIT Press. p. 225. ISBN 978-0-262-10071-7.</a:t>
            </a:r>
          </a:p>
          <a:p>
            <a:pPr marL="0" indent="0">
              <a:buNone/>
            </a:pPr>
            <a:r>
              <a:rPr lang="en-US" dirty="0" smtClean="0"/>
              <a:t>[8] Template </a:t>
            </a:r>
            <a:r>
              <a:rPr lang="en-US" dirty="0"/>
              <a:t>Matching Techniques in Computer Vision: Theory and Practice. Roberto </a:t>
            </a:r>
            <a:r>
              <a:rPr lang="en-US" dirty="0" err="1"/>
              <a:t>Brunelli</a:t>
            </a:r>
            <a:r>
              <a:rPr lang="en-US" dirty="0"/>
              <a:t>. March 2009. ISBN: 978-0-470-51706-2</a:t>
            </a:r>
          </a:p>
          <a:p>
            <a:pPr marL="0" indent="0">
              <a:buNone/>
            </a:pPr>
            <a:r>
              <a:rPr lang="en-US" dirty="0" smtClean="0"/>
              <a:t>[9</a:t>
            </a:r>
            <a:r>
              <a:rPr lang="en-US" dirty="0"/>
              <a:t>] </a:t>
            </a:r>
            <a:r>
              <a:rPr lang="en-US" dirty="0" err="1"/>
              <a:t>Dalal</a:t>
            </a:r>
            <a:r>
              <a:rPr lang="en-US" dirty="0"/>
              <a:t>, N., &amp; </a:t>
            </a:r>
            <a:r>
              <a:rPr lang="en-US" dirty="0" err="1"/>
              <a:t>Triggs</a:t>
            </a:r>
            <a:r>
              <a:rPr lang="en-US" dirty="0"/>
              <a:t>, B. (2005, June). Histograms of oriented gradients for human detection. In Computer Vision and Pattern Recognition, 2005. CVPR 2005. IEEE Computer Society Conference on (Vol. 1, pp. 886-893). IEEE.</a:t>
            </a:r>
          </a:p>
          <a:p>
            <a:pPr marL="0" indent="0">
              <a:buNone/>
            </a:pPr>
            <a:r>
              <a:rPr lang="en-US" dirty="0" smtClean="0"/>
              <a:t>[10] Distinctive </a:t>
            </a:r>
            <a:r>
              <a:rPr lang="en-US" dirty="0"/>
              <a:t>image features from scale-invariant </a:t>
            </a:r>
            <a:r>
              <a:rPr lang="en-US" dirty="0" err="1"/>
              <a:t>keypoints</a:t>
            </a:r>
            <a:r>
              <a:rPr lang="en-US" dirty="0"/>
              <a:t>. David G. Lowe, International Journal of Computer Vision, 60, 2 (2004), pp. 91-110.</a:t>
            </a:r>
          </a:p>
          <a:p>
            <a:pPr marL="0" indent="0">
              <a:buNone/>
            </a:pPr>
            <a:r>
              <a:rPr lang="en-US" dirty="0" smtClean="0"/>
              <a:t>[11] Christopher </a:t>
            </a:r>
            <a:r>
              <a:rPr lang="en-US" dirty="0"/>
              <a:t>M. Bishop, Pattern Recognition and Machine </a:t>
            </a:r>
            <a:r>
              <a:rPr lang="en-US" dirty="0" smtClean="0"/>
              <a:t>Learning. Springer</a:t>
            </a:r>
            <a:r>
              <a:rPr lang="en-US" dirty="0"/>
              <a:t>, Berlin, New York, 2006.</a:t>
            </a:r>
          </a:p>
          <a:p>
            <a:pPr marL="0" indent="0">
              <a:buNone/>
            </a:pPr>
            <a:r>
              <a:rPr lang="en-US" dirty="0" smtClean="0"/>
              <a:t>[12] </a:t>
            </a:r>
            <a:r>
              <a:rPr lang="en-US" dirty="0"/>
              <a:t>Lafferty, J., McCallum, A., Pereira, F. 2001. Conditional random fields: Probabilistic models for segmenting and labeling sequence data. Proceedings of 18th International Conference on Machine Learning.</a:t>
            </a:r>
          </a:p>
          <a:p>
            <a:pPr marL="0" indent="0">
              <a:buNone/>
            </a:pPr>
            <a:r>
              <a:rPr lang="en-US" dirty="0" smtClean="0"/>
              <a:t>[13] </a:t>
            </a:r>
            <a:r>
              <a:rPr lang="en-US" dirty="0"/>
              <a:t>Sutton, C., McCallum, A. 2010. An Introduction to Conditional Random Fields. v1. arXiv:1011.4088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[14] H</a:t>
            </a:r>
            <a:r>
              <a:rPr lang="en-US" dirty="0"/>
              <a:t>. Wang, W. Shi, X. Zhuang, X. Wu, K. </a:t>
            </a:r>
            <a:r>
              <a:rPr lang="en-US" dirty="0" smtClean="0"/>
              <a:t>Tung, S</a:t>
            </a:r>
            <a:r>
              <a:rPr lang="en-US" dirty="0"/>
              <a:t>. </a:t>
            </a:r>
            <a:r>
              <a:rPr lang="en-US" dirty="0" err="1"/>
              <a:t>Ourselin</a:t>
            </a:r>
            <a:r>
              <a:rPr lang="en-US" dirty="0"/>
              <a:t>, P. Edwards, and D. </a:t>
            </a:r>
            <a:r>
              <a:rPr lang="en-US" dirty="0" err="1"/>
              <a:t>Rueckert</a:t>
            </a:r>
            <a:r>
              <a:rPr lang="en-US" dirty="0"/>
              <a:t>, “</a:t>
            </a:r>
            <a:r>
              <a:rPr lang="en-US" dirty="0" smtClean="0"/>
              <a:t>Landmark detection </a:t>
            </a:r>
            <a:r>
              <a:rPr lang="en-US" dirty="0"/>
              <a:t>and coupled patch registration for cardiac motion tracking,” in SPIE, 2013, vol. 8669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[15] V</a:t>
            </a:r>
            <a:r>
              <a:rPr lang="en-US" dirty="0"/>
              <a:t>. </a:t>
            </a:r>
            <a:r>
              <a:rPr lang="en-US" dirty="0" err="1"/>
              <a:t>Belagiannis</a:t>
            </a:r>
            <a:r>
              <a:rPr lang="en-US" dirty="0"/>
              <a:t>, S. Amin, M. </a:t>
            </a:r>
            <a:r>
              <a:rPr lang="en-US" dirty="0" err="1"/>
              <a:t>Andriluka</a:t>
            </a:r>
            <a:r>
              <a:rPr lang="en-US" dirty="0"/>
              <a:t>, B. </a:t>
            </a:r>
            <a:r>
              <a:rPr lang="en-US" dirty="0" err="1" smtClean="0"/>
              <a:t>Schiele</a:t>
            </a:r>
            <a:r>
              <a:rPr lang="en-US" dirty="0" smtClean="0"/>
              <a:t>, N</a:t>
            </a:r>
            <a:r>
              <a:rPr lang="en-US" dirty="0"/>
              <a:t>. </a:t>
            </a:r>
            <a:r>
              <a:rPr lang="en-US" dirty="0" err="1"/>
              <a:t>Navab</a:t>
            </a:r>
            <a:r>
              <a:rPr lang="en-US" dirty="0"/>
              <a:t>, and S. </a:t>
            </a:r>
            <a:r>
              <a:rPr lang="en-US" dirty="0" err="1"/>
              <a:t>Ilic</a:t>
            </a:r>
            <a:r>
              <a:rPr lang="en-US" dirty="0"/>
              <a:t>, “3D pictorial structures for multiple human pose estimation,” in CVPR, 2014, pp. </a:t>
            </a:r>
            <a:r>
              <a:rPr lang="en-US" dirty="0" smtClean="0"/>
              <a:t>1669–76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smtClean="0"/>
              <a:t>[16</a:t>
            </a:r>
            <a:r>
              <a:rPr lang="en-US" dirty="0"/>
              <a:t>] Wang, L., </a:t>
            </a:r>
            <a:r>
              <a:rPr lang="en-US" dirty="0" err="1"/>
              <a:t>Belagiannis</a:t>
            </a:r>
            <a:r>
              <a:rPr lang="en-US" dirty="0"/>
              <a:t>, V., Marr, C., </a:t>
            </a:r>
            <a:r>
              <a:rPr lang="en-US" dirty="0" err="1"/>
              <a:t>Theis</a:t>
            </a:r>
            <a:r>
              <a:rPr lang="en-US" dirty="0"/>
              <a:t>, F., Yang, G., </a:t>
            </a:r>
            <a:r>
              <a:rPr lang="en-US" dirty="0" err="1"/>
              <a:t>Navab</a:t>
            </a:r>
            <a:r>
              <a:rPr lang="en-US" dirty="0"/>
              <a:t>, N. 2015. Anatomic-Landmark Detection Using Graphical Context Modelling.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7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problem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 task: </a:t>
            </a:r>
            <a:r>
              <a:rPr lang="en-US" dirty="0" smtClean="0"/>
              <a:t>aid </a:t>
            </a:r>
            <a:r>
              <a:rPr lang="en-US" dirty="0" smtClean="0"/>
              <a:t>biologists to measure a statistics of angle between cells arisen from division and the crypt surface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5" t="61625" r="35863"/>
          <a:stretch/>
        </p:blipFill>
        <p:spPr>
          <a:xfrm>
            <a:off x="2308485" y="3184381"/>
            <a:ext cx="3282846" cy="2624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40423" r="28281" b="24684"/>
          <a:stretch/>
        </p:blipFill>
        <p:spPr>
          <a:xfrm>
            <a:off x="5929718" y="3184381"/>
            <a:ext cx="3488544" cy="2624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3777" y="5853797"/>
            <a:ext cx="335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Almost parallel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24787" y="5853797"/>
            <a:ext cx="359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Rather perpendicular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6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problem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The project parts</a:t>
            </a:r>
            <a:r>
              <a:rPr lang="en-US" b="1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Automatic extraction of crypt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Developing a method to measure angle between the crypt surface and daughter cells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Detection of mitosis events</a:t>
            </a:r>
            <a:endParaRPr lang="en-US" dirty="0"/>
          </a:p>
        </p:txBody>
      </p:sp>
      <p:pic>
        <p:nvPicPr>
          <p:cNvPr id="4" name="Picture 8" descr="See full siz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6" y="2365271"/>
            <a:ext cx="344774" cy="3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ee full siz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6" y="2904917"/>
            <a:ext cx="344774" cy="3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See full siz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6" y="3783937"/>
            <a:ext cx="344774" cy="3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of crypt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</a:t>
            </a:r>
            <a:r>
              <a:rPr lang="en-US" dirty="0" smtClean="0"/>
              <a:t>Shape Models (SSM</a:t>
            </a:r>
            <a:r>
              <a:rPr lang="en-US" dirty="0" smtClean="0"/>
              <a:t>) [4] </a:t>
            </a:r>
            <a:r>
              <a:rPr lang="en-US" dirty="0" smtClean="0"/>
              <a:t>was considered.</a:t>
            </a:r>
          </a:p>
          <a:p>
            <a:r>
              <a:rPr lang="en-US" dirty="0" smtClean="0"/>
              <a:t>Solved by </a:t>
            </a:r>
            <a:r>
              <a:rPr lang="en-US" dirty="0" smtClean="0"/>
              <a:t>Flood </a:t>
            </a:r>
            <a:r>
              <a:rPr lang="en-US" dirty="0" smtClean="0"/>
              <a:t>Fill </a:t>
            </a:r>
            <a:r>
              <a:rPr lang="en-US" dirty="0" smtClean="0"/>
              <a:t>algorithm [5] </a:t>
            </a:r>
            <a:r>
              <a:rPr lang="en-US" dirty="0" smtClean="0"/>
              <a:t>and subsequent extraction of </a:t>
            </a:r>
            <a:r>
              <a:rPr lang="en-US" dirty="0" smtClean="0"/>
              <a:t>the contour [6].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0" y="3490059"/>
            <a:ext cx="1997487" cy="1588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04" y="3490059"/>
            <a:ext cx="2003253" cy="1593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68" y="3490059"/>
            <a:ext cx="1997487" cy="1588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410" y="3492941"/>
            <a:ext cx="1997487" cy="158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86" y="3482001"/>
            <a:ext cx="2003254" cy="1592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1529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[4] </a:t>
            </a:r>
            <a:r>
              <a:rPr lang="en-US" b="1" dirty="0" err="1" smtClean="0"/>
              <a:t>Cootes</a:t>
            </a:r>
            <a:r>
              <a:rPr lang="en-US" b="1" dirty="0" smtClean="0"/>
              <a:t> et al. </a:t>
            </a:r>
            <a:r>
              <a:rPr lang="en-US" b="1" dirty="0"/>
              <a:t>2000. </a:t>
            </a:r>
            <a:r>
              <a:rPr lang="en-US" dirty="0"/>
              <a:t>Statistical Models of Appearance for Computer Vision. </a:t>
            </a:r>
            <a:r>
              <a:rPr lang="en-US" dirty="0" smtClean="0"/>
              <a:t> </a:t>
            </a:r>
            <a:r>
              <a:rPr lang="en-US" b="1" dirty="0" smtClean="0"/>
              <a:t>[</a:t>
            </a:r>
            <a:r>
              <a:rPr lang="en-US" b="1" dirty="0"/>
              <a:t>5]</a:t>
            </a:r>
            <a:r>
              <a:rPr lang="en-US" dirty="0"/>
              <a:t> Flood </a:t>
            </a:r>
            <a:r>
              <a:rPr lang="en-US" dirty="0" smtClean="0"/>
              <a:t>Fill on </a:t>
            </a:r>
            <a:r>
              <a:rPr lang="en-US" dirty="0"/>
              <a:t>Wikipedia: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en.wikipedia.org/wiki/Flood_fill</a:t>
            </a:r>
            <a:r>
              <a:rPr lang="en-US" dirty="0" smtClean="0"/>
              <a:t> </a:t>
            </a:r>
            <a:r>
              <a:rPr lang="en-US" b="1" dirty="0" smtClean="0"/>
              <a:t>[6</a:t>
            </a:r>
            <a:r>
              <a:rPr lang="en-US" b="1" dirty="0"/>
              <a:t>] </a:t>
            </a:r>
            <a:r>
              <a:rPr lang="en-US" b="1" dirty="0" smtClean="0"/>
              <a:t>Suzuki. 1985.</a:t>
            </a:r>
            <a:r>
              <a:rPr lang="en-US" dirty="0" smtClean="0"/>
              <a:t> </a:t>
            </a:r>
            <a:r>
              <a:rPr lang="en-US" dirty="0"/>
              <a:t>Topological structural analysis of digitized binary images by border following. </a:t>
            </a:r>
            <a:r>
              <a:rPr lang="en-US" i="1" dirty="0"/>
              <a:t>Computer Vision, Graphics, and Image </a:t>
            </a:r>
            <a:r>
              <a:rPr lang="en-US" i="1" dirty="0" smtClean="0"/>
              <a:t>Processing.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8258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method for measuring angle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154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Sample points of equal distance from the crypt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Interpolate using cubic spline </a:t>
            </a:r>
            <a:r>
              <a:rPr lang="en-US" dirty="0" smtClean="0"/>
              <a:t>[7]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angle between:</a:t>
            </a:r>
          </a:p>
          <a:p>
            <a:pPr lvl="1"/>
            <a:r>
              <a:rPr lang="en-US" sz="2800" dirty="0" smtClean="0"/>
              <a:t>a line connecting daughter cells and</a:t>
            </a:r>
          </a:p>
          <a:p>
            <a:pPr lvl="1"/>
            <a:r>
              <a:rPr lang="en-US" sz="2800" dirty="0" smtClean="0"/>
              <a:t>tangent line at the point of the crypt closest to a central point of a line segment connecting the daughters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0936" r="36771" b="6337"/>
          <a:stretch/>
        </p:blipFill>
        <p:spPr>
          <a:xfrm>
            <a:off x="5659394" y="4262678"/>
            <a:ext cx="1934411" cy="1680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9" t="49176" r="28535" b="18804"/>
          <a:stretch/>
        </p:blipFill>
        <p:spPr>
          <a:xfrm>
            <a:off x="3511377" y="4262677"/>
            <a:ext cx="1692876" cy="1680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t="61419" r="46319"/>
          <a:stretch/>
        </p:blipFill>
        <p:spPr>
          <a:xfrm>
            <a:off x="1334529" y="4262678"/>
            <a:ext cx="1680519" cy="1689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b="18333"/>
          <a:stretch/>
        </p:blipFill>
        <p:spPr>
          <a:xfrm>
            <a:off x="8403436" y="282926"/>
            <a:ext cx="3463994" cy="3085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4" t="46166" r="31207" b="24626"/>
          <a:stretch/>
        </p:blipFill>
        <p:spPr>
          <a:xfrm>
            <a:off x="8048946" y="4262677"/>
            <a:ext cx="2505526" cy="16805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6142616"/>
            <a:ext cx="77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[7] </a:t>
            </a:r>
            <a:r>
              <a:rPr lang="en-US" dirty="0" smtClean="0"/>
              <a:t>Cubic Spline on </a:t>
            </a:r>
            <a:r>
              <a:rPr lang="en-US" dirty="0"/>
              <a:t>Wolfram: http://mathworld.wolfram.com/CubicSpline.html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529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</a:t>
            </a:r>
            <a:r>
              <a:rPr lang="en-US" dirty="0" smtClean="0"/>
              <a:t>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Automatic extraction of crypt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Developing a method to measure angle between the crypt surface and daughter cells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Detection of mitosis events</a:t>
            </a:r>
            <a:endParaRPr lang="en-US" dirty="0"/>
          </a:p>
        </p:txBody>
      </p:sp>
      <p:pic>
        <p:nvPicPr>
          <p:cNvPr id="2052" name="Picture 4" descr="See full siz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6" y="2380989"/>
            <a:ext cx="344774" cy="3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full siz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72" y="3288871"/>
            <a:ext cx="344774" cy="3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e full siz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6" y="1838351"/>
            <a:ext cx="344774" cy="3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51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is a </a:t>
            </a:r>
            <a:r>
              <a:rPr lang="en-US" dirty="0" smtClean="0"/>
              <a:t>mitosis event?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 smtClean="0"/>
                  <a:t>A </a:t>
                </a:r>
                <a:r>
                  <a:rPr lang="en-US" sz="3200" dirty="0" smtClean="0"/>
                  <a:t>center of mother </a:t>
                </a:r>
                <a:r>
                  <a:rPr lang="en-US" sz="3200" dirty="0" smtClean="0"/>
                  <a:t>cell: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Centers of daughter cells arisen from the division of </a:t>
                </a:r>
                <a:r>
                  <a:rPr lang="en-US" sz="3200" dirty="0" smtClean="0"/>
                  <a:t>mother: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280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065896" y="3429000"/>
            <a:ext cx="3636490" cy="1733550"/>
            <a:chOff x="2065896" y="3429000"/>
            <a:chExt cx="3636490" cy="17335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896" y="3429000"/>
              <a:ext cx="1733550" cy="17335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836" y="3429000"/>
              <a:ext cx="1733550" cy="173355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2940908" y="4151870"/>
              <a:ext cx="131548" cy="1315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58485" y="4283418"/>
              <a:ext cx="131548" cy="1315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961368" y="4151870"/>
              <a:ext cx="131548" cy="13154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981940" y="4143180"/>
                  <a:ext cx="4523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940" y="4143180"/>
                  <a:ext cx="45236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975271" y="4137218"/>
                  <a:ext cx="497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71" y="4137218"/>
                  <a:ext cx="49718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557287" y="4295775"/>
                  <a:ext cx="497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99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FF9999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9999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9999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287" y="4295775"/>
                  <a:ext cx="497187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994716" y="5256534"/>
                <a:ext cx="18759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Time </a:t>
                </a:r>
                <a:r>
                  <a:rPr lang="en-US" sz="2000" dirty="0" smtClean="0"/>
                  <a:t>frame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716" y="5256534"/>
                <a:ext cx="1875910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870626" y="5256534"/>
                <a:ext cx="20032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Time </a:t>
                </a:r>
                <a:r>
                  <a:rPr lang="en-US" sz="2000" dirty="0" smtClean="0"/>
                  <a:t>frame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626" y="5256534"/>
                <a:ext cx="2003272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273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3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mitosis: </a:t>
            </a:r>
            <a:r>
              <a:rPr lang="en-US" dirty="0" smtClean="0"/>
              <a:t>the workflow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0652" y="2965164"/>
            <a:ext cx="5212492" cy="594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 </a:t>
            </a:r>
            <a:r>
              <a:rPr lang="en-US" dirty="0">
                <a:solidFill>
                  <a:schemeClr val="tx1"/>
                </a:solidFill>
              </a:rPr>
              <a:t>two random </a:t>
            </a:r>
            <a:r>
              <a:rPr lang="en-US" dirty="0" smtClean="0">
                <a:solidFill>
                  <a:schemeClr val="tx1"/>
                </a:solidFill>
              </a:rPr>
              <a:t>forests: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one for mother, one for daughter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193705" y="3772472"/>
                <a:ext cx="2051998" cy="100914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Unary </a:t>
                </a:r>
                <a:r>
                  <a:rPr lang="en-US" dirty="0">
                    <a:solidFill>
                      <a:schemeClr val="tx1"/>
                    </a:solidFill>
                  </a:rPr>
                  <a:t>potentials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</a:t>
                </a:r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05" y="3772472"/>
                <a:ext cx="2051998" cy="1009145"/>
              </a:xfrm>
              <a:prstGeom prst="rect">
                <a:avLst/>
              </a:prstGeom>
              <a:blipFill rotWithShape="0">
                <a:blip r:embed="rId2"/>
                <a:stretch>
                  <a:fillRect b="-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320990" y="1990546"/>
                <a:ext cx="5214551" cy="90546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algn="ctr"/>
                <a:r>
                  <a:rPr lang="en-US" dirty="0" smtClean="0">
                    <a:solidFill>
                      <a:schemeClr val="tx1"/>
                    </a:solidFill>
                  </a:rPr>
                  <a:t>Model binary and ternary potentials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etc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. </a:t>
                </a:r>
                <a:r>
                  <a:rPr lang="en-US" dirty="0">
                    <a:solidFill>
                      <a:schemeClr val="tx1"/>
                    </a:solidFill>
                  </a:rPr>
                  <a:t>with Gaussians, e.g.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990" y="1990546"/>
                <a:ext cx="5214551" cy="905466"/>
              </a:xfrm>
              <a:prstGeom prst="rect">
                <a:avLst/>
              </a:prstGeom>
              <a:blipFill rotWithShape="0">
                <a:blip r:embed="rId3"/>
                <a:stretch>
                  <a:fillRect t="-4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928264" y="3889128"/>
                <a:ext cx="2154803" cy="11061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Binary and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ternary potentials: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etc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64" y="3889128"/>
                <a:ext cx="2154803" cy="1106187"/>
              </a:xfrm>
              <a:prstGeom prst="rect">
                <a:avLst/>
              </a:prstGeom>
              <a:blipFill rotWithShape="0">
                <a:blip r:embed="rId4"/>
                <a:stretch>
                  <a:fillRect t="-19890" b="-259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998694" y="3779291"/>
                <a:ext cx="4194606" cy="12522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Combine all potentials in Conditional Random Field (CRF) formulation: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𝐶𝑅𝐹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</m:e>
                      </m:nary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694" y="3779291"/>
                <a:ext cx="4194606" cy="1252295"/>
              </a:xfrm>
              <a:prstGeom prst="rect">
                <a:avLst/>
              </a:prstGeom>
              <a:blipFill rotWithShape="0">
                <a:blip r:embed="rId5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998694" y="5378016"/>
                <a:ext cx="4194606" cy="590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Learn </a:t>
                </a:r>
                <a:r>
                  <a:rPr lang="en-US" dirty="0">
                    <a:solidFill>
                      <a:schemeClr val="tx1"/>
                    </a:solidFill>
                  </a:rPr>
                  <a:t>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potentials using maximum likelihood</a:t>
                </a: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694" y="5378016"/>
                <a:ext cx="4194606" cy="590024"/>
              </a:xfrm>
              <a:prstGeom prst="rect">
                <a:avLst/>
              </a:prstGeom>
              <a:blipFill rotWithShape="0">
                <a:blip r:embed="rId6"/>
                <a:stretch>
                  <a:fillRect t="-7071" b="-19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38428" y="1995116"/>
                <a:ext cx="5214551" cy="5943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Extract meaningful </a:t>
                </a:r>
                <a:r>
                  <a:rPr lang="en-US" dirty="0">
                    <a:solidFill>
                      <a:schemeClr val="tx1"/>
                    </a:solidFill>
                  </a:rPr>
                  <a:t>feature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descripting mother and daughter cells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28" y="1995116"/>
                <a:ext cx="5214551" cy="594360"/>
              </a:xfrm>
              <a:prstGeom prst="rect">
                <a:avLst/>
              </a:prstGeom>
              <a:blipFill rotWithShape="0">
                <a:blip r:embed="rId7"/>
                <a:stretch>
                  <a:fillRect l="-933" t="-7000" r="-151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320989" y="3193859"/>
            <a:ext cx="5214551" cy="363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  <a:r>
              <a:rPr lang="en-US" dirty="0" smtClean="0">
                <a:solidFill>
                  <a:schemeClr val="tx1"/>
                </a:solidFill>
              </a:rPr>
              <a:t>µ and 𝜎 for each potential from training set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331941" y="1332037"/>
                <a:ext cx="3528112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Input: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consecutive frames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941" y="1332037"/>
                <a:ext cx="3528112" cy="457200"/>
              </a:xfrm>
              <a:prstGeom prst="rect">
                <a:avLst/>
              </a:prstGeom>
              <a:blipFill rotWithShape="0">
                <a:blip r:embed="rId8"/>
                <a:stretch>
                  <a:fillRect l="-1557" b="-10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2480614" y="6314471"/>
                <a:ext cx="7230762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Output: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sets of tuples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𝐶𝑅𝐹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14" y="6314471"/>
                <a:ext cx="7230762" cy="457200"/>
              </a:xfrm>
              <a:prstGeom prst="rect">
                <a:avLst/>
              </a:prstGeom>
              <a:blipFill rotWithShape="0">
                <a:blip r:embed="rId9"/>
                <a:stretch>
                  <a:fillRect l="-337" b="-10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14" idx="1"/>
            <a:endCxn id="11" idx="0"/>
          </p:cNvCxnSpPr>
          <p:nvPr/>
        </p:nvCxnSpPr>
        <p:spPr>
          <a:xfrm flipH="1">
            <a:off x="3245704" y="1560637"/>
            <a:ext cx="1086237" cy="434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3"/>
            <a:endCxn id="6" idx="0"/>
          </p:cNvCxnSpPr>
          <p:nvPr/>
        </p:nvCxnSpPr>
        <p:spPr>
          <a:xfrm>
            <a:off x="7860053" y="1560637"/>
            <a:ext cx="1068213" cy="4299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2" idx="0"/>
          </p:cNvCxnSpPr>
          <p:nvPr/>
        </p:nvCxnSpPr>
        <p:spPr>
          <a:xfrm flipH="1">
            <a:off x="8928265" y="2896012"/>
            <a:ext cx="1" cy="2978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4" idx="0"/>
          </p:cNvCxnSpPr>
          <p:nvPr/>
        </p:nvCxnSpPr>
        <p:spPr>
          <a:xfrm>
            <a:off x="3245704" y="2589476"/>
            <a:ext cx="1194" cy="3756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9" idx="0"/>
          </p:cNvCxnSpPr>
          <p:nvPr/>
        </p:nvCxnSpPr>
        <p:spPr>
          <a:xfrm>
            <a:off x="6095997" y="5031586"/>
            <a:ext cx="0" cy="3464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" idx="2"/>
            <a:endCxn id="15" idx="0"/>
          </p:cNvCxnSpPr>
          <p:nvPr/>
        </p:nvCxnSpPr>
        <p:spPr>
          <a:xfrm flipH="1">
            <a:off x="6095995" y="5968040"/>
            <a:ext cx="2" cy="3464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2" idx="2"/>
            <a:endCxn id="8" idx="3"/>
          </p:cNvCxnSpPr>
          <p:nvPr/>
        </p:nvCxnSpPr>
        <p:spPr>
          <a:xfrm rot="5400000">
            <a:off x="8136837" y="3614010"/>
            <a:ext cx="847893" cy="73496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4" idx="2"/>
            <a:endCxn id="8" idx="1"/>
          </p:cNvCxnSpPr>
          <p:nvPr/>
        </p:nvCxnSpPr>
        <p:spPr>
          <a:xfrm rot="16200000" flipH="1">
            <a:off x="3199839" y="3606583"/>
            <a:ext cx="845915" cy="7517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777576" y="3698269"/>
            <a:ext cx="4636838" cy="2462167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62197" y="4874196"/>
                <a:ext cx="3189355" cy="1402814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Alternative: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Bayes’ theorem, e.g.: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7" y="4874196"/>
                <a:ext cx="3189355" cy="1402814"/>
              </a:xfrm>
              <a:prstGeom prst="rect">
                <a:avLst/>
              </a:prstGeom>
              <a:blipFill rotWithShape="0">
                <a:blip r:embed="rId10"/>
                <a:stretch>
                  <a:fillRect t="-2510"/>
                </a:stretch>
              </a:blipFill>
              <a:ln w="5715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/>
          <p:cNvCxnSpPr>
            <a:stCxn id="104" idx="3"/>
            <a:endCxn id="103" idx="1"/>
          </p:cNvCxnSpPr>
          <p:nvPr/>
        </p:nvCxnSpPr>
        <p:spPr>
          <a:xfrm flipV="1">
            <a:off x="3351552" y="4929353"/>
            <a:ext cx="426024" cy="6462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9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4354</TotalTime>
  <Words>1589</Words>
  <Application>Microsoft Office PowerPoint</Application>
  <PresentationFormat>Widescreen</PresentationFormat>
  <Paragraphs>209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Office Theme</vt:lpstr>
      <vt:lpstr>Mitosis Event Detection and Quantification</vt:lpstr>
      <vt:lpstr>Introducing the problem I</vt:lpstr>
      <vt:lpstr>Introducing the problem II</vt:lpstr>
      <vt:lpstr>Introducing the problem III</vt:lpstr>
      <vt:lpstr>Extraction of crypt surface</vt:lpstr>
      <vt:lpstr>The method for measuring angle </vt:lpstr>
      <vt:lpstr>The project parts</vt:lpstr>
      <vt:lpstr>What is a mitosis event?</vt:lpstr>
      <vt:lpstr>Detection of mitosis: the workflow</vt:lpstr>
      <vt:lpstr>Features: template matching [8]</vt:lpstr>
      <vt:lpstr>Features: histogram of oriented gradients (HOG) [9]</vt:lpstr>
      <vt:lpstr>Features: SIFT (Scale-Invariant Feature Transform) [10]</vt:lpstr>
      <vt:lpstr>Training classifier to learn unary potentials </vt:lpstr>
      <vt:lpstr>Estimating joint likelihood: Bayes I</vt:lpstr>
      <vt:lpstr>Estimating joint likelihood: Bayes II</vt:lpstr>
      <vt:lpstr>Conditional Random Field (CRF) formulation [12, 13]</vt:lpstr>
      <vt:lpstr>CRF formulation: potentials</vt:lpstr>
      <vt:lpstr>CRF formulation: learn weights</vt:lpstr>
      <vt:lpstr>The schedule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Mitosis Event Detection and Quantification</dc:title>
  <dc:creator>Gerda Bortsova</dc:creator>
  <cp:lastModifiedBy>Gerda Bortsova</cp:lastModifiedBy>
  <cp:revision>144</cp:revision>
  <dcterms:created xsi:type="dcterms:W3CDTF">2015-06-12T15:52:50Z</dcterms:created>
  <dcterms:modified xsi:type="dcterms:W3CDTF">2015-06-16T18:56:43Z</dcterms:modified>
</cp:coreProperties>
</file>